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8" r:id="rId7"/>
    <p:sldId id="257" r:id="rId8"/>
    <p:sldId id="260" r:id="rId9"/>
    <p:sldId id="259" r:id="rId10"/>
    <p:sldId id="261" r:id="rId11"/>
    <p:sldId id="262" r:id="rId12"/>
    <p:sldId id="265" r:id="rId13"/>
    <p:sldId id="264" r:id="rId14"/>
    <p:sldId id="266" r:id="rId15"/>
    <p:sldId id="3763" r:id="rId16"/>
    <p:sldId id="3787" r:id="rId17"/>
    <p:sldId id="3618" r:id="rId18"/>
    <p:sldId id="3761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FFFFFF"/>
    <a:srgbClr val="1A1A1A"/>
    <a:srgbClr val="0078D4"/>
    <a:srgbClr val="107C10"/>
    <a:srgbClr val="EAEAEA"/>
    <a:srgbClr val="004B50"/>
    <a:srgbClr val="00827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1" autoAdjust="0"/>
    <p:restoredTop sz="92109" autoAdjust="0"/>
  </p:normalViewPr>
  <p:slideViewPr>
    <p:cSldViewPr snapToGrid="0">
      <p:cViewPr varScale="1">
        <p:scale>
          <a:sx n="101" d="100"/>
          <a:sy n="101" d="100"/>
        </p:scale>
        <p:origin x="104" y="77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6/4/19 11:16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6/4/19 11:16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00" indent="-344100">
              <a:buFontTx/>
              <a:buChar char="-"/>
            </a:pPr>
            <a:r>
              <a:rPr lang="en-US" sz="2800"/>
              <a:t>DevOps is the union of people, process and products to enable the continuous delivery of value to your end customers</a:t>
            </a:r>
          </a:p>
          <a:p>
            <a:pPr marL="344100" indent="-344100">
              <a:buFontTx/>
              <a:buChar char="-"/>
            </a:pP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does 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Collaborate on code changes with threaded discussion and continuous integration for each change. Use forks to promote collaboration with Inner Source workflows.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3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Azure Pipelines is the perfect launchpad for your code – automating your builds and deployments so you spend less time with the nuts and bolts and more time being creative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3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1" name="Picture 10" descr="Woman on computer with pen" title="Microsoft brand photo">
            <a:extLst>
              <a:ext uri="{FF2B5EF4-FFF2-40B4-BE49-F238E27FC236}">
                <a16:creationId xmlns:a16="http://schemas.microsoft.com/office/drawing/2014/main" id="{0D5130D3-780F-425B-AACF-F4BB31A8C9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1" r="3864"/>
          <a:stretch/>
        </p:blipFill>
        <p:spPr>
          <a:xfrm>
            <a:off x="5333354" y="0"/>
            <a:ext cx="685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3000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1" name="Picture 10" descr="Woman on computer with pen" title="Microsoft brand photo">
            <a:extLst>
              <a:ext uri="{FF2B5EF4-FFF2-40B4-BE49-F238E27FC236}">
                <a16:creationId xmlns:a16="http://schemas.microsoft.com/office/drawing/2014/main" id="{68BF8E04-495A-4A24-AD27-192A61845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1" r="3864"/>
          <a:stretch/>
        </p:blipFill>
        <p:spPr>
          <a:xfrm>
            <a:off x="5333354" y="0"/>
            <a:ext cx="685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0683"/>
            <a:ext cx="11655840" cy="553998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68954"/>
          </a:xfrm>
        </p:spPr>
        <p:txBody>
          <a:bodyPr/>
          <a:lstStyle>
            <a:lvl1pPr marL="0" indent="0">
              <a:buNone/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</a:defRPr>
            </a:lvl1pPr>
            <a:lvl2pPr marL="0" indent="0">
              <a:buFontTx/>
              <a:buNone/>
              <a:defRPr sz="2745">
                <a:latin typeface="+mn-lt"/>
                <a:ea typeface="+mn-ea"/>
              </a:defRPr>
            </a:lvl2pPr>
            <a:lvl3pPr marL="224097" indent="0">
              <a:buNone/>
              <a:defRPr sz="2353">
                <a:latin typeface="+mn-lt"/>
                <a:ea typeface="+mn-ea"/>
              </a:defRPr>
            </a:lvl3pPr>
            <a:lvl4pPr marL="448193" indent="0">
              <a:buNone/>
              <a:defRPr sz="1961">
                <a:latin typeface="+mn-lt"/>
                <a:ea typeface="+mn-ea"/>
              </a:defRPr>
            </a:lvl4pPr>
            <a:lvl5pPr marL="672290" indent="0">
              <a:buNone/>
              <a:defRPr sz="1961"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2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1" name="Picture 10" descr="Woman on computer with pen" title="Microsoft brand photo">
            <a:extLst>
              <a:ext uri="{FF2B5EF4-FFF2-40B4-BE49-F238E27FC236}">
                <a16:creationId xmlns:a16="http://schemas.microsoft.com/office/drawing/2014/main" id="{3CCC2E62-B9D2-4180-B4A4-2CAA94587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1" r="3864"/>
          <a:stretch/>
        </p:blipFill>
        <p:spPr>
          <a:xfrm>
            <a:off x="5333354" y="0"/>
            <a:ext cx="685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2" name="Picture 11" descr="Woman on computer with pen" title="Microsoft brand photo">
            <a:extLst>
              <a:ext uri="{FF2B5EF4-FFF2-40B4-BE49-F238E27FC236}">
                <a16:creationId xmlns:a16="http://schemas.microsoft.com/office/drawing/2014/main" id="{46CEB823-ADD3-4E34-B166-A3E94AD12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1" r="3864"/>
          <a:stretch/>
        </p:blipFill>
        <p:spPr>
          <a:xfrm>
            <a:off x="5333354" y="0"/>
            <a:ext cx="685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238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1453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5077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表プレースホルダー 2">
            <a:extLst>
              <a:ext uri="{FF2B5EF4-FFF2-40B4-BE49-F238E27FC236}">
                <a16:creationId xmlns:a16="http://schemas.microsoft.com/office/drawing/2014/main" id="{359F1EB6-890B-C449-853D-31642F2989E6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88963" y="1433513"/>
            <a:ext cx="11015947" cy="2333625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77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671" r:id="rId6"/>
    <p:sldLayoutId id="2147484241" r:id="rId7"/>
    <p:sldLayoutId id="2147484474" r:id="rId8"/>
    <p:sldLayoutId id="2147484245" r:id="rId9"/>
    <p:sldLayoutId id="2147484247" r:id="rId10"/>
    <p:sldLayoutId id="2147484639" r:id="rId11"/>
    <p:sldLayoutId id="2147484603" r:id="rId12"/>
    <p:sldLayoutId id="2147484573" r:id="rId13"/>
    <p:sldLayoutId id="2147484606" r:id="rId14"/>
    <p:sldLayoutId id="2147484638" r:id="rId15"/>
    <p:sldLayoutId id="2147484249" r:id="rId16"/>
    <p:sldLayoutId id="2147484640" r:id="rId17"/>
    <p:sldLayoutId id="2147484582" r:id="rId18"/>
    <p:sldLayoutId id="2147484641" r:id="rId19"/>
    <p:sldLayoutId id="2147484584" r:id="rId20"/>
    <p:sldLayoutId id="2147484583" r:id="rId21"/>
    <p:sldLayoutId id="2147484256" r:id="rId22"/>
    <p:sldLayoutId id="2147484257" r:id="rId23"/>
    <p:sldLayoutId id="2147484585" r:id="rId24"/>
    <p:sldLayoutId id="2147484299" r:id="rId25"/>
    <p:sldLayoutId id="2147484263" r:id="rId26"/>
    <p:sldLayoutId id="2147484672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kumimoji="1"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E7B3E-EDF6-BB4E-A7C1-B6EF0542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Azure IoT </a:t>
            </a:r>
            <a:r>
              <a:rPr kumimoji="1" lang="en-US" altLang="ja-JP" dirty="0" err="1"/>
              <a:t>HandsOn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687B26-2349-C742-9821-E1C52279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/>
              <a:t>クラウド側での異常検知の仕組みの構築</a:t>
            </a:r>
          </a:p>
        </p:txBody>
      </p:sp>
    </p:spTree>
    <p:extLst>
      <p:ext uri="{BB962C8B-B14F-4D97-AF65-F5344CB8AC3E}">
        <p14:creationId xmlns:p14="http://schemas.microsoft.com/office/powerpoint/2010/main" val="216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02D51E-6030-1940-9304-FD787F81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32AA4BF-E33D-604F-A47B-6328A6DF6403}"/>
              </a:ext>
            </a:extLst>
          </p:cNvPr>
          <p:cNvSpPr/>
          <p:nvPr/>
        </p:nvSpPr>
        <p:spPr>
          <a:xfrm>
            <a:off x="5965996" y="3247027"/>
            <a:ext cx="260008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solidFill>
                  <a:srgbClr val="000000"/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 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810BC16-A383-1148-8BEC-F762A42537AF}"/>
              </a:ext>
            </a:extLst>
          </p:cNvPr>
          <p:cNvSpPr/>
          <p:nvPr/>
        </p:nvSpPr>
        <p:spPr>
          <a:xfrm>
            <a:off x="5965996" y="3247027"/>
            <a:ext cx="260008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solidFill>
                  <a:srgbClr val="000000"/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 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174018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341096"/>
            <a:ext cx="11655840" cy="81471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5294" spc="-98" dirty="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DevOps </a:t>
            </a:r>
            <a:r>
              <a:rPr lang="ja-JP" altLang="en-US" sz="5294" spc="-98" dirty="0">
                <a:solidFill>
                  <a:srgbClr val="0078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とは？</a:t>
            </a:r>
            <a:endParaRPr lang="en-US" sz="5294" spc="-98" dirty="0">
              <a:solidFill>
                <a:srgbClr val="0078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422423"/>
          </a:xfrm>
        </p:spPr>
        <p:txBody>
          <a:bodyPr/>
          <a:lstStyle/>
          <a:p>
            <a:r>
              <a:rPr lang="en-US" sz="2745" dirty="0">
                <a:solidFill>
                  <a:srgbClr val="505050"/>
                </a:solidFill>
              </a:rPr>
              <a:t>People. Process. Products.</a:t>
            </a:r>
          </a:p>
        </p:txBody>
      </p:sp>
      <p:grpSp>
        <p:nvGrpSpPr>
          <p:cNvPr id="38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2225508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45" b="1" dirty="0">
                  <a:solidFill>
                    <a:srgbClr val="0078D4"/>
                  </a:solidFill>
                </a:rPr>
                <a:t>DevOps</a:t>
              </a:r>
              <a:r>
                <a:rPr lang="en-US" sz="2745" dirty="0"/>
                <a:t> </a:t>
              </a:r>
              <a:r>
                <a:rPr lang="ja-JP" altLang="ja-JP" sz="2745" dirty="0">
                  <a:ea typeface="Meiryo" panose="020B0604030504040204" pitchFamily="50" charset="-128"/>
                </a:rPr>
                <a:t>は</a:t>
              </a:r>
              <a:br>
                <a:rPr lang="en-US" altLang="ja-JP" sz="2745" dirty="0">
                  <a:ea typeface="Meiryo" panose="020B0604030504040204" pitchFamily="50" charset="-128"/>
                </a:rPr>
              </a:br>
              <a:r>
                <a:rPr lang="ja-JP" altLang="ja-JP" sz="2745" dirty="0">
                  <a:ea typeface="Meiryo" panose="020B0604030504040204" pitchFamily="50" charset="-128"/>
                </a:rPr>
                <a:t>エンドユーザーに価値を継続的に提供できるようにするための</a:t>
              </a:r>
              <a:endParaRPr lang="en-US" altLang="ja-JP" sz="2745" dirty="0">
                <a:ea typeface="Meiryo" panose="020B0604030504040204" pitchFamily="50" charset="-128"/>
              </a:endParaRPr>
            </a:p>
            <a:p>
              <a:r>
                <a:rPr lang="ja-JP" altLang="ja-JP" sz="2745" b="1" dirty="0">
                  <a:solidFill>
                    <a:srgbClr val="0078D4"/>
                  </a:solidFill>
                  <a:ea typeface="Meiryo" panose="020B0604030504040204" pitchFamily="50" charset="-128"/>
                </a:rPr>
                <a:t>人</a:t>
              </a:r>
              <a:r>
                <a:rPr lang="ja-JP" altLang="ja-JP" sz="2745" dirty="0">
                  <a:ea typeface="Meiryo" panose="020B0604030504040204" pitchFamily="50" charset="-128"/>
                </a:rPr>
                <a:t>、</a:t>
              </a:r>
              <a:r>
                <a:rPr lang="ja-JP" altLang="ja-JP" sz="2745" b="1" dirty="0">
                  <a:solidFill>
                    <a:srgbClr val="0078D4"/>
                  </a:solidFill>
                  <a:ea typeface="Meiryo" panose="020B0604030504040204" pitchFamily="50" charset="-128"/>
                </a:rPr>
                <a:t>プロセス</a:t>
              </a:r>
              <a:r>
                <a:rPr lang="ja-JP" altLang="ja-JP" sz="2745" dirty="0">
                  <a:ea typeface="Meiryo" panose="020B0604030504040204" pitchFamily="50" charset="-128"/>
                </a:rPr>
                <a:t>、</a:t>
              </a:r>
              <a:r>
                <a:rPr lang="ja-JP" altLang="ja-JP" sz="2745" b="1" dirty="0">
                  <a:solidFill>
                    <a:srgbClr val="0078D4"/>
                  </a:solidFill>
                  <a:ea typeface="Meiryo" panose="020B0604030504040204" pitchFamily="50" charset="-128"/>
                </a:rPr>
                <a:t>製品</a:t>
              </a:r>
              <a:r>
                <a:rPr lang="ja-JP" altLang="ja-JP" sz="2745" dirty="0">
                  <a:ea typeface="Meiryo" panose="020B0604030504040204" pitchFamily="50" charset="-128"/>
                </a:rPr>
                <a:t>の</a:t>
              </a:r>
              <a:r>
                <a:rPr lang="ja-JP" altLang="en-US" sz="2745" dirty="0">
                  <a:ea typeface="Meiryo" panose="020B0604030504040204" pitchFamily="50" charset="-128"/>
                </a:rPr>
                <a:t>集合</a:t>
              </a:r>
              <a:endParaRPr lang="en-US" sz="2745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70757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91919" y="350568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</a:b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33254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2558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7944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28" y="270504"/>
            <a:ext cx="11655840" cy="89953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5399" spc="-98" dirty="0">
                <a:solidFill>
                  <a:srgbClr val="0078D7"/>
                </a:solidFill>
              </a:rPr>
              <a:t>Azure DevOps  </a:t>
            </a:r>
            <a:r>
              <a:rPr lang="en-US" sz="3200" dirty="0">
                <a:solidFill>
                  <a:schemeClr val="tx1"/>
                </a:solidFill>
              </a:rPr>
              <a:t>(</a:t>
            </a:r>
            <a:r>
              <a:rPr lang="ja-JP" altLang="en-US" sz="3200" dirty="0">
                <a:solidFill>
                  <a:schemeClr val="tx1"/>
                </a:solidFill>
              </a:rPr>
              <a:t>旧 </a:t>
            </a:r>
            <a:r>
              <a:rPr lang="en-US" sz="3200" dirty="0">
                <a:solidFill>
                  <a:schemeClr val="tx1"/>
                </a:solidFill>
              </a:rPr>
              <a:t>Visual Studio Team Services: VSTS)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769970" y="2812683"/>
            <a:ext cx="3043313" cy="1766942"/>
          </a:xfrm>
          <a:prstGeom prst="rect">
            <a:avLst/>
          </a:prstGeom>
          <a:noFill/>
        </p:spPr>
        <p:txBody>
          <a:bodyPr wrap="square" lIns="0" tIns="143407" rIns="0" bIns="143407" rtlCol="0" anchor="t">
            <a:spAutoFit/>
          </a:bodyPr>
          <a:lstStyle/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実績のあるアジャイル ツールを使用してより迅速にユーザーに価値をもたらし、チームの垣根を越えて作業を計画、追跡したり、作業に関する相談をしたりできます。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620588" y="2812683"/>
            <a:ext cx="3403117" cy="1766942"/>
          </a:xfrm>
          <a:prstGeom prst="rect">
            <a:avLst/>
          </a:prstGeom>
          <a:noFill/>
        </p:spPr>
        <p:txBody>
          <a:bodyPr wrap="square" lIns="0" tIns="143407" rIns="0" bIns="143407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あらゆる言語、プラットフォーム、クラウドに対応した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CI/CD 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を使用して、ビルド、テスト、デプロイできます。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 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や他の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 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プロバイダーに接続し、継続的にデプロイすることもできます。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678894" y="2812683"/>
            <a:ext cx="3036169" cy="1766942"/>
          </a:xfrm>
          <a:prstGeom prst="rect">
            <a:avLst/>
          </a:prstGeom>
          <a:noFill/>
        </p:spPr>
        <p:txBody>
          <a:bodyPr wrap="square" lIns="0" tIns="143407" rIns="0" bIns="143407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クラウドでホストされた容量無制限のプライベート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 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リポジトリを入手し、プル要求と高度なファイル管理により、優れたコードを協力してビルドできます。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769971" y="5459980"/>
            <a:ext cx="2930222" cy="1274500"/>
          </a:xfrm>
          <a:prstGeom prst="rect">
            <a:avLst/>
          </a:prstGeom>
          <a:noFill/>
        </p:spPr>
        <p:txBody>
          <a:bodyPr wrap="square" lIns="0" tIns="143407" rIns="0" bIns="143407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手動の探索的テスト ツールを使用することで、テストと公開を自信を持って行うことができます。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620587" y="5459980"/>
            <a:ext cx="3367160" cy="1274500"/>
          </a:xfrm>
          <a:prstGeom prst="rect">
            <a:avLst/>
          </a:prstGeom>
          <a:noFill/>
        </p:spPr>
        <p:txBody>
          <a:bodyPr wrap="square" lIns="0" tIns="143407" rIns="0" bIns="143407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パッケージを作成、ホストしたら、チームで共有し、ワンクリックで 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CI/CD 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パイプラインに成果物を追加できます。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C2AB146-06C0-4E0D-8899-5ADB9DA1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86" y="1805552"/>
            <a:ext cx="708472" cy="7057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88" y="4434664"/>
            <a:ext cx="721958" cy="705746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228FD8FB-8B6C-4A6D-BCA2-229F0890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0" y="1767153"/>
            <a:ext cx="722332" cy="705746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6406FE2F-92A4-4316-B249-0BFC11B2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894" y="1767153"/>
            <a:ext cx="714647" cy="705746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71" y="4434664"/>
            <a:ext cx="697591" cy="7057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769971" y="2451621"/>
            <a:ext cx="1347803" cy="561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07" rIns="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30" b="1" dirty="0">
                <a:solidFill>
                  <a:srgbClr val="00B29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Boards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678896" y="2451621"/>
            <a:ext cx="1646901" cy="561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07" rIns="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3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620587" y="2451621"/>
            <a:ext cx="1909681" cy="561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07" rIns="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30" dirty="0">
                <a:solidFill>
                  <a:srgbClr val="2560E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Pipelines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769972" y="5089103"/>
            <a:ext cx="1804949" cy="561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07" rIns="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30" dirty="0">
                <a:solidFill>
                  <a:srgbClr val="854CC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Test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620589" y="5089103"/>
            <a:ext cx="2014555" cy="561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07" rIns="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30" dirty="0">
                <a:solidFill>
                  <a:srgbClr val="CB2E6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Artifacts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66116FE-F6FE-4938-A612-8CE152D7BBE6}"/>
              </a:ext>
            </a:extLst>
          </p:cNvPr>
          <p:cNvSpPr txBox="1">
            <a:spLocks/>
          </p:cNvSpPr>
          <p:nvPr/>
        </p:nvSpPr>
        <p:spPr>
          <a:xfrm>
            <a:off x="8625881" y="6034762"/>
            <a:ext cx="3187299" cy="2716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765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https://azure.com/devops</a:t>
            </a:r>
          </a:p>
        </p:txBody>
      </p:sp>
      <p:sp>
        <p:nvSpPr>
          <p:cNvPr id="29" name="Oval 20">
            <a:extLst>
              <a:ext uri="{FF2B5EF4-FFF2-40B4-BE49-F238E27FC236}">
                <a16:creationId xmlns:a16="http://schemas.microsoft.com/office/drawing/2014/main" id="{7DE85F43-E95A-4929-8B76-E6AE9E042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25882" y="5220677"/>
            <a:ext cx="697077" cy="697073"/>
          </a:xfrm>
          <a:prstGeom prst="ellipse">
            <a:avLst/>
          </a:prstGeom>
          <a:noFill/>
          <a:ln w="28575" cap="flat" cmpd="sng" algn="ctr">
            <a:solidFill>
              <a:srgbClr val="007AC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8" kern="0" dirty="0">
                <a:ln w="19050">
                  <a:noFill/>
                </a:ln>
                <a:solidFill>
                  <a:srgbClr val="0078D7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3528" kern="0" dirty="0">
              <a:ln w="19050">
                <a:noFill/>
              </a:ln>
              <a:solidFill>
                <a:srgbClr val="0078D7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8BB155-2015-401C-B4F6-B1B4E224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>
            <a:off x="4347661" y="487"/>
            <a:ext cx="7844340" cy="68570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83C0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Repos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21" y="942227"/>
            <a:ext cx="5264340" cy="8148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オープンソース プロジェクトから世界最大規模のリポジトリまでスケール可能な無制限のプライベート </a:t>
            </a:r>
            <a:r>
              <a:rPr lang="en-US" altLang="ja-JP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</a:t>
            </a:r>
            <a:r>
              <a:rPr lang="ja-JP" altLang="en-US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リポジトリのホスティングと </a:t>
            </a:r>
            <a:r>
              <a:rPr lang="en-US" altLang="ja-JP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TFVC </a:t>
            </a:r>
            <a:r>
              <a:rPr lang="ja-JP" altLang="en-US" sz="17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のサポート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970468" y="5885957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>
                <a:solidFill>
                  <a:srgbClr val="D83C0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https://azure.com/devops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0017" y="5824883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D83C0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D83C02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D83C0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231F2BA-54BA-40E6-81BA-C36BCB3D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8" y="3269591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6868A-A0ED-4034-8001-F907A40D86BE}"/>
              </a:ext>
            </a:extLst>
          </p:cNvPr>
          <p:cNvSpPr txBox="1"/>
          <p:nvPr/>
        </p:nvSpPr>
        <p:spPr>
          <a:xfrm>
            <a:off x="1044773" y="2022698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Works with your Git 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A1B9AE-1E31-4E48-9F16-268BDA133F56}"/>
              </a:ext>
            </a:extLst>
          </p:cNvPr>
          <p:cNvSpPr txBox="1"/>
          <p:nvPr/>
        </p:nvSpPr>
        <p:spPr>
          <a:xfrm>
            <a:off x="1044773" y="2333939"/>
            <a:ext cx="3896879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176">
                <a:solidFill>
                  <a:srgbClr val="595959"/>
                </a:solidFill>
              </a:rPr>
              <a:t>Securely connect with and push code into your Git repos from any IDE, editor, or Git client.</a:t>
            </a:r>
            <a:endParaRPr lang="en-US" sz="1176">
              <a:solidFill>
                <a:srgbClr val="59595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9BA65-4D1C-411C-B247-436C2A21013C}"/>
              </a:ext>
            </a:extLst>
          </p:cNvPr>
          <p:cNvSpPr txBox="1"/>
          <p:nvPr/>
        </p:nvSpPr>
        <p:spPr>
          <a:xfrm>
            <a:off x="1044773" y="3265997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Web hooks and API integration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43520C-365C-4DD3-A6EE-6EEACCA258EB}"/>
              </a:ext>
            </a:extLst>
          </p:cNvPr>
          <p:cNvSpPr txBox="1"/>
          <p:nvPr/>
        </p:nvSpPr>
        <p:spPr>
          <a:xfrm>
            <a:off x="1044773" y="3577238"/>
            <a:ext cx="3896879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176">
                <a:solidFill>
                  <a:srgbClr val="595959"/>
                </a:solidFill>
              </a:rPr>
              <a:t>Add validations and extensions from the marketplace or build your own using web hooks and REST APIs.</a:t>
            </a:r>
            <a:endParaRPr lang="en-US" sz="1176">
              <a:solidFill>
                <a:srgbClr val="595959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034A3A-A4A8-4FBB-942E-6C93C6CE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8" y="4425807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62A60F-AB60-4082-B174-8789DC97B9AB}"/>
              </a:ext>
            </a:extLst>
          </p:cNvPr>
          <p:cNvSpPr txBox="1"/>
          <p:nvPr/>
        </p:nvSpPr>
        <p:spPr>
          <a:xfrm>
            <a:off x="1044773" y="4422213"/>
            <a:ext cx="4500083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Semantic code search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A1E11A-F562-4DB4-A6D6-7CEFEFE43CC7}"/>
              </a:ext>
            </a:extLst>
          </p:cNvPr>
          <p:cNvSpPr txBox="1"/>
          <p:nvPr/>
        </p:nvSpPr>
        <p:spPr>
          <a:xfrm>
            <a:off x="1044773" y="4733454"/>
            <a:ext cx="3896879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176">
                <a:solidFill>
                  <a:srgbClr val="595959"/>
                </a:solidFill>
              </a:rPr>
              <a:t>Quickly find what you’re looking for with code-aware search that understands classes and variables.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991E517-266D-483D-80EE-59EB5D7E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8" y="2031671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288D8C-BB43-4A81-9E09-5EABEB426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503" y="4557931"/>
            <a:ext cx="280133" cy="2801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8E3755-67BE-496C-B460-834527930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848" y="2150313"/>
            <a:ext cx="354835" cy="28013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F810962-2ECB-4B97-B308-C82C65209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794" y="3406385"/>
            <a:ext cx="280133" cy="270795"/>
          </a:xfrm>
          <a:prstGeom prst="rect">
            <a:avLst/>
          </a:prstGeom>
        </p:spPr>
      </p:pic>
      <p:pic>
        <p:nvPicPr>
          <p:cNvPr id="20" name="Picture 19" descr="A screenshot of Azure Repos showing the list of Pull requests">
            <a:extLst>
              <a:ext uri="{FF2B5EF4-FFF2-40B4-BE49-F238E27FC236}">
                <a16:creationId xmlns:a16="http://schemas.microsoft.com/office/drawing/2014/main" id="{3DF5342D-19C4-40E5-90CB-9298A017C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1"/>
          <a:stretch/>
        </p:blipFill>
        <p:spPr>
          <a:xfrm>
            <a:off x="6151991" y="1505349"/>
            <a:ext cx="6040010" cy="43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Pipelines</a:t>
            </a:r>
          </a:p>
        </p:txBody>
      </p:sp>
      <p:pic>
        <p:nvPicPr>
          <p:cNvPr id="25" name="Picture 29">
            <a:extLst>
              <a:ext uri="{FF2B5EF4-FFF2-40B4-BE49-F238E27FC236}">
                <a16:creationId xmlns:a16="http://schemas.microsoft.com/office/drawing/2014/main" id="{622FEFA0-00A7-41C6-8E0B-C11BAB33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61" y="487"/>
            <a:ext cx="7844340" cy="6857027"/>
          </a:xfrm>
          <a:prstGeom prst="rect">
            <a:avLst/>
          </a:prstGeom>
        </p:spPr>
      </p:pic>
      <p:sp>
        <p:nvSpPr>
          <p:cNvPr id="31" name="Oval 8">
            <a:extLst>
              <a:ext uri="{FF2B5EF4-FFF2-40B4-BE49-F238E27FC236}">
                <a16:creationId xmlns:a16="http://schemas.microsoft.com/office/drawing/2014/main" id="{0E33F0A1-48E3-40A9-9636-D033F343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8" y="1745843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98C349D-797E-41B0-AC7C-2B623F1CDBAA}"/>
              </a:ext>
            </a:extLst>
          </p:cNvPr>
          <p:cNvSpPr txBox="1">
            <a:spLocks/>
          </p:cNvSpPr>
          <p:nvPr/>
        </p:nvSpPr>
        <p:spPr>
          <a:xfrm>
            <a:off x="307418" y="887671"/>
            <a:ext cx="5094882" cy="805452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1"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>
                <a:tab pos="1349375" algn="l"/>
              </a:tabLst>
              <a:defRPr kumimoji="1"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1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1"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1"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オープン ソース用に 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個の無料の並列ジョブ 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時間制限なし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を実行可能な、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Linux,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macOS, 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および </a:t>
            </a:r>
            <a:r>
              <a:rPr lang="en-US" altLang="ja-JP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</a:t>
            </a:r>
            <a:r>
              <a:rPr lang="ja-JP" altLang="en-US" sz="15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用のクラウドホステッド パイプライン</a:t>
            </a:r>
            <a:endParaRPr lang="en-US" sz="1568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Oval 17">
            <a:extLst>
              <a:ext uri="{FF2B5EF4-FFF2-40B4-BE49-F238E27FC236}">
                <a16:creationId xmlns:a16="http://schemas.microsoft.com/office/drawing/2014/main" id="{D8C80320-2C9B-4FEB-940B-7059332F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8" y="2859597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AA0C8839-D545-4E93-85BD-2A5EA4C975EC}"/>
              </a:ext>
            </a:extLst>
          </p:cNvPr>
          <p:cNvSpPr txBox="1"/>
          <p:nvPr/>
        </p:nvSpPr>
        <p:spPr>
          <a:xfrm>
            <a:off x="1044773" y="1593596"/>
            <a:ext cx="4417386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Any language, any platform, any cloud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CF790B72-7D55-4829-8D2E-6ECB16D07859}"/>
              </a:ext>
            </a:extLst>
          </p:cNvPr>
          <p:cNvSpPr txBox="1"/>
          <p:nvPr/>
        </p:nvSpPr>
        <p:spPr>
          <a:xfrm>
            <a:off x="1044772" y="1837572"/>
            <a:ext cx="4105056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US" sz="1176" dirty="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A2C6A36E-75FC-4C93-974A-F31FDBCE2273}"/>
              </a:ext>
            </a:extLst>
          </p:cNvPr>
          <p:cNvSpPr txBox="1"/>
          <p:nvPr/>
        </p:nvSpPr>
        <p:spPr>
          <a:xfrm>
            <a:off x="1044773" y="2713744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Extensible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E6EF170E-ABD3-4764-9F03-589C2B26967A}"/>
              </a:ext>
            </a:extLst>
          </p:cNvPr>
          <p:cNvSpPr txBox="1"/>
          <p:nvPr/>
        </p:nvSpPr>
        <p:spPr>
          <a:xfrm>
            <a:off x="1044773" y="2948803"/>
            <a:ext cx="3896879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</a:t>
            </a:r>
            <a:r>
              <a:rPr lang="en-GB" sz="1176" err="1">
                <a:solidFill>
                  <a:srgbClr val="595959"/>
                </a:solidFill>
              </a:rPr>
              <a:t>SonarCloud</a:t>
            </a:r>
            <a:r>
              <a:rPr lang="en-GB" sz="1176">
                <a:solidFill>
                  <a:srgbClr val="595959"/>
                </a:solidFill>
              </a:rPr>
              <a:t>.</a:t>
            </a:r>
            <a:r>
              <a:rPr lang="en-US" sz="1176">
                <a:solidFill>
                  <a:srgbClr val="595959"/>
                </a:solidFill>
              </a:rPr>
              <a:t> </a:t>
            </a:r>
            <a:r>
              <a:rPr lang="en-GB" sz="1176">
                <a:solidFill>
                  <a:srgbClr val="595959"/>
                </a:solidFill>
              </a:rPr>
              <a:t>Support for YAML, reporting and more</a:t>
            </a:r>
            <a:endParaRPr lang="en-US" sz="1176">
              <a:solidFill>
                <a:srgbClr val="595959"/>
              </a:solidFill>
            </a:endParaRPr>
          </a:p>
        </p:txBody>
      </p:sp>
      <p:sp>
        <p:nvSpPr>
          <p:cNvPr id="44" name="Oval 21">
            <a:extLst>
              <a:ext uri="{FF2B5EF4-FFF2-40B4-BE49-F238E27FC236}">
                <a16:creationId xmlns:a16="http://schemas.microsoft.com/office/drawing/2014/main" id="{AC96C563-71B3-4494-8264-09DA58F7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2583" y="4940551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0933B72C-A932-40BE-B2A8-D86F2742E31B}"/>
              </a:ext>
            </a:extLst>
          </p:cNvPr>
          <p:cNvSpPr txBox="1"/>
          <p:nvPr/>
        </p:nvSpPr>
        <p:spPr>
          <a:xfrm>
            <a:off x="1044773" y="4793937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Best-in-class for open source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C55EB8CE-A599-4DEB-9B84-29A0739C4A65}"/>
              </a:ext>
            </a:extLst>
          </p:cNvPr>
          <p:cNvSpPr txBox="1"/>
          <p:nvPr/>
        </p:nvSpPr>
        <p:spPr>
          <a:xfrm>
            <a:off x="1044772" y="5049843"/>
            <a:ext cx="4210700" cy="10134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>
                <a:solidFill>
                  <a:srgbClr val="595959"/>
                </a:solidFill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1176">
              <a:solidFill>
                <a:srgbClr val="595959"/>
              </a:solidFill>
            </a:endParaRP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E854803-0A29-4A13-AE28-488AE46E3688}"/>
              </a:ext>
            </a:extLst>
          </p:cNvPr>
          <p:cNvSpPr txBox="1">
            <a:spLocks/>
          </p:cNvSpPr>
          <p:nvPr/>
        </p:nvSpPr>
        <p:spPr>
          <a:xfrm>
            <a:off x="970468" y="6246699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48" name="Oval 28">
            <a:extLst>
              <a:ext uri="{FF2B5EF4-FFF2-40B4-BE49-F238E27FC236}">
                <a16:creationId xmlns:a16="http://schemas.microsoft.com/office/drawing/2014/main" id="{63D4FBF3-6055-45CB-8B91-8E8898B53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0017" y="6185624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31">
            <a:extLst>
              <a:ext uri="{FF2B5EF4-FFF2-40B4-BE49-F238E27FC236}">
                <a16:creationId xmlns:a16="http://schemas.microsoft.com/office/drawing/2014/main" id="{BC59CC05-61C6-46D2-B7E4-725514C14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379" y="3964780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2C978929-CC3E-4E45-8D38-EC659FA42D70}"/>
              </a:ext>
            </a:extLst>
          </p:cNvPr>
          <p:cNvSpPr txBox="1"/>
          <p:nvPr/>
        </p:nvSpPr>
        <p:spPr>
          <a:xfrm>
            <a:off x="1044773" y="3842808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Containers and Kubernetes</a:t>
            </a: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EEF8153E-972F-4AE9-B32C-21C4DE40221A}"/>
              </a:ext>
            </a:extLst>
          </p:cNvPr>
          <p:cNvSpPr txBox="1"/>
          <p:nvPr/>
        </p:nvSpPr>
        <p:spPr>
          <a:xfrm>
            <a:off x="1044772" y="4112039"/>
            <a:ext cx="4210699" cy="83276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Easily build and push images to container registries like Docker Hub and Azure Container Registry. Deploy containers to individual hosts or Kubernetes.</a:t>
            </a:r>
            <a:endParaRPr lang="en-US" sz="1176" dirty="0">
              <a:solidFill>
                <a:srgbClr val="595959"/>
              </a:solidFill>
            </a:endParaRPr>
          </a:p>
        </p:txBody>
      </p:sp>
      <p:pic>
        <p:nvPicPr>
          <p:cNvPr id="52" name="Graphic 25">
            <a:extLst>
              <a:ext uri="{FF2B5EF4-FFF2-40B4-BE49-F238E27FC236}">
                <a16:creationId xmlns:a16="http://schemas.microsoft.com/office/drawing/2014/main" id="{27EC0D47-471B-456E-AA87-8A19E37E1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1" y="1848841"/>
            <a:ext cx="336159" cy="319351"/>
          </a:xfrm>
          <a:prstGeom prst="rect">
            <a:avLst/>
          </a:prstGeom>
        </p:spPr>
      </p:pic>
      <p:pic>
        <p:nvPicPr>
          <p:cNvPr id="53" name="Graphic 35">
            <a:extLst>
              <a:ext uri="{FF2B5EF4-FFF2-40B4-BE49-F238E27FC236}">
                <a16:creationId xmlns:a16="http://schemas.microsoft.com/office/drawing/2014/main" id="{B3542DCA-F1AA-4D5D-B410-37512139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655" y="2963708"/>
            <a:ext cx="280133" cy="336159"/>
          </a:xfrm>
          <a:prstGeom prst="rect">
            <a:avLst/>
          </a:prstGeom>
        </p:spPr>
      </p:pic>
      <p:pic>
        <p:nvPicPr>
          <p:cNvPr id="54" name="Graphic 37">
            <a:extLst>
              <a:ext uri="{FF2B5EF4-FFF2-40B4-BE49-F238E27FC236}">
                <a16:creationId xmlns:a16="http://schemas.microsoft.com/office/drawing/2014/main" id="{913DFE92-0BE4-4E69-9D95-AB7F8E03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491" y="4062328"/>
            <a:ext cx="336159" cy="336159"/>
          </a:xfrm>
          <a:prstGeom prst="rect">
            <a:avLst/>
          </a:prstGeom>
        </p:spPr>
      </p:pic>
      <p:pic>
        <p:nvPicPr>
          <p:cNvPr id="55" name="Graphic 39">
            <a:extLst>
              <a:ext uri="{FF2B5EF4-FFF2-40B4-BE49-F238E27FC236}">
                <a16:creationId xmlns:a16="http://schemas.microsoft.com/office/drawing/2014/main" id="{7A9FD2D2-FA98-44EC-9E2B-EDABF3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57" y="5037404"/>
            <a:ext cx="354835" cy="354835"/>
          </a:xfrm>
          <a:prstGeom prst="rect">
            <a:avLst/>
          </a:prstGeom>
        </p:spPr>
      </p:pic>
      <p:pic>
        <p:nvPicPr>
          <p:cNvPr id="56" name="Online Image Placeholder 15" descr="Screenshot of Azure Pipelines showing a running build.">
            <a:extLst>
              <a:ext uri="{FF2B5EF4-FFF2-40B4-BE49-F238E27FC236}">
                <a16:creationId xmlns:a16="http://schemas.microsoft.com/office/drawing/2014/main" id="{D3ECC890-1A6D-48EE-AB50-E3A14A43640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151992" y="1516281"/>
            <a:ext cx="6040009" cy="4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0781FF9-0E89-BB4C-921F-35BA3DA9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57" y="0"/>
            <a:ext cx="12215057" cy="68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77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21">
            <a:extLst>
              <a:ext uri="{FF2B5EF4-FFF2-40B4-BE49-F238E27FC236}">
                <a16:creationId xmlns:a16="http://schemas.microsoft.com/office/drawing/2014/main" id="{1024625C-C1BE-7749-ACBC-71DC8358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Agenda</a:t>
            </a:r>
            <a:endParaRPr lang="ja-JP" altLang="en-US"/>
          </a:p>
        </p:txBody>
      </p:sp>
      <p:graphicFrame>
        <p:nvGraphicFramePr>
          <p:cNvPr id="11" name="表プレースホルダー 10">
            <a:extLst>
              <a:ext uri="{FF2B5EF4-FFF2-40B4-BE49-F238E27FC236}">
                <a16:creationId xmlns:a16="http://schemas.microsoft.com/office/drawing/2014/main" id="{1CC0998A-B407-D94F-9325-FE632F03D0C0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923774680"/>
              </p:ext>
            </p:extLst>
          </p:nvPr>
        </p:nvGraphicFramePr>
        <p:xfrm>
          <a:off x="588963" y="1433513"/>
          <a:ext cx="11015661" cy="36271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47954048"/>
                    </a:ext>
                  </a:extLst>
                </a:gridCol>
                <a:gridCol w="9263061">
                  <a:extLst>
                    <a:ext uri="{9D8B030D-6E8A-4147-A177-3AD203B41FA5}">
                      <a16:colId xmlns:a16="http://schemas.microsoft.com/office/drawing/2014/main" val="82922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60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Azure IoT 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概要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20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1 : Azure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環境の準備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0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40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2 : IoT Device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アプリケーションの開発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8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20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3 : Timeseries Insights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での可視化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71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40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4 : Function App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の作成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9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30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5 : Azure Stream Analytics</a:t>
                      </a:r>
                      <a:r>
                        <a:rPr kumimoji="1" lang="ja-JP" altLang="en-US" sz="280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での異常検知の処理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37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30 min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Wrap Up</a:t>
                      </a:r>
                      <a:endParaRPr kumimoji="1" lang="ja-JP" altLang="en-US" sz="2800">
                        <a:solidFill>
                          <a:schemeClr val="tx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44818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5C150-84A1-B643-AC4D-9B15C73F2B00}"/>
              </a:ext>
            </a:extLst>
          </p:cNvPr>
          <p:cNvSpPr txBox="1"/>
          <p:nvPr/>
        </p:nvSpPr>
        <p:spPr>
          <a:xfrm>
            <a:off x="635000" y="6026142"/>
            <a:ext cx="83644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ja-JP" altLang="en-US" sz="2800">
                <a:solidFill>
                  <a:srgbClr val="00BCF2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特に休憩時間は設けませんので、適宜休憩してください。</a:t>
            </a:r>
            <a:endParaRPr kumimoji="1" lang="ja-JP" altLang="en-US" sz="2800" dirty="0" err="1">
              <a:solidFill>
                <a:srgbClr val="00BCF2"/>
              </a:solidFill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974AFEB-C802-5843-9937-3A57A676E36B}"/>
              </a:ext>
            </a:extLst>
          </p:cNvPr>
          <p:cNvSpPr/>
          <p:nvPr/>
        </p:nvSpPr>
        <p:spPr>
          <a:xfrm>
            <a:off x="539750" y="5224361"/>
            <a:ext cx="778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ハンズオン資料</a:t>
            </a:r>
            <a:r>
              <a:rPr lang="ja-JP" altLang="en-US" sz="2800">
                <a:latin typeface="Courier" pitchFamily="2" charset="0"/>
              </a:rPr>
              <a:t>：https://aka.ms/AA59j1b</a:t>
            </a:r>
          </a:p>
        </p:txBody>
      </p:sp>
    </p:spTree>
    <p:extLst>
      <p:ext uri="{BB962C8B-B14F-4D97-AF65-F5344CB8AC3E}">
        <p14:creationId xmlns:p14="http://schemas.microsoft.com/office/powerpoint/2010/main" val="3021560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F9E5E8-BDD9-3149-BA9A-78A85DF8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60"/>
            <a:ext cx="12674600" cy="7325720"/>
          </a:xfrm>
          <a:prstGeom prst="rect">
            <a:avLst/>
          </a:prstGeom>
        </p:spPr>
      </p:pic>
      <p:graphicFrame>
        <p:nvGraphicFramePr>
          <p:cNvPr id="11" name="表プレースホルダー 10">
            <a:extLst>
              <a:ext uri="{FF2B5EF4-FFF2-40B4-BE49-F238E27FC236}">
                <a16:creationId xmlns:a16="http://schemas.microsoft.com/office/drawing/2014/main" id="{1CC0998A-B407-D94F-9325-FE632F03D0C0}"/>
              </a:ext>
            </a:extLst>
          </p:cNvPr>
          <p:cNvGraphicFramePr>
            <a:graphicFrameLocks noGrp="1"/>
          </p:cNvGraphicFramePr>
          <p:nvPr>
            <p:ph type="tbl" sz="quarter" idx="4294967295"/>
          </p:nvPr>
        </p:nvGraphicFramePr>
        <p:xfrm>
          <a:off x="533400" y="392113"/>
          <a:ext cx="11112500" cy="36271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68007">
                  <a:extLst>
                    <a:ext uri="{9D8B030D-6E8A-4147-A177-3AD203B41FA5}">
                      <a16:colId xmlns:a16="http://schemas.microsoft.com/office/drawing/2014/main" val="2747954048"/>
                    </a:ext>
                  </a:extLst>
                </a:gridCol>
                <a:gridCol w="9344493">
                  <a:extLst>
                    <a:ext uri="{9D8B030D-6E8A-4147-A177-3AD203B41FA5}">
                      <a16:colId xmlns:a16="http://schemas.microsoft.com/office/drawing/2014/main" val="82922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60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Azure IoT 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概要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3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20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1 : Azure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環境の準備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0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40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2 : IoT Device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アプリケーションの開発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8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20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3 : Timeseries Insights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での可視化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71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40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4 : Function App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の作成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9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30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演習</a:t>
                      </a:r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 5 : Azure Stream Analytics</a:t>
                      </a:r>
                      <a:r>
                        <a:rPr kumimoji="1" lang="ja-JP" altLang="en-US" sz="280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での異常検知の処理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37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30 min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solidFill>
                            <a:schemeClr val="bg1"/>
                          </a:solidFill>
                          <a:latin typeface="UD Digi Kyokasho NK-R" panose="02020400000000000000" pitchFamily="18" charset="-128"/>
                          <a:ea typeface="UD Digi Kyokasho NK-R" panose="02020400000000000000" pitchFamily="18" charset="-128"/>
                        </a:rPr>
                        <a:t>Wrap Up</a:t>
                      </a:r>
                      <a:endParaRPr kumimoji="1" lang="ja-JP" altLang="en-US" sz="2800">
                        <a:solidFill>
                          <a:schemeClr val="bg1"/>
                        </a:solidFill>
                        <a:latin typeface="UD Digi Kyokasho NK-R" panose="02020400000000000000" pitchFamily="18" charset="-128"/>
                        <a:ea typeface="UD Digi Kyokasho NK-R" panose="020204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44818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5C150-84A1-B643-AC4D-9B15C73F2B00}"/>
              </a:ext>
            </a:extLst>
          </p:cNvPr>
          <p:cNvSpPr txBox="1"/>
          <p:nvPr/>
        </p:nvSpPr>
        <p:spPr>
          <a:xfrm>
            <a:off x="685800" y="5188781"/>
            <a:ext cx="83644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ja-JP" altLang="en-US" sz="2800">
                <a:solidFill>
                  <a:srgbClr val="00BCF2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特に休憩時間は設けませんので、適宜休憩してください。</a:t>
            </a:r>
            <a:endParaRPr kumimoji="1" lang="ja-JP" altLang="en-US" sz="2800" dirty="0" err="1">
              <a:solidFill>
                <a:srgbClr val="00BCF2"/>
              </a:solidFill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974AFEB-C802-5843-9937-3A57A676E36B}"/>
              </a:ext>
            </a:extLst>
          </p:cNvPr>
          <p:cNvSpPr/>
          <p:nvPr/>
        </p:nvSpPr>
        <p:spPr>
          <a:xfrm>
            <a:off x="571500" y="4450119"/>
            <a:ext cx="778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ハンズオン資料</a:t>
            </a:r>
            <a:r>
              <a:rPr lang="ja-JP" altLang="en-US" sz="2800">
                <a:solidFill>
                  <a:schemeClr val="bg1"/>
                </a:solidFill>
                <a:latin typeface="Courier" pitchFamily="2" charset="0"/>
              </a:rPr>
              <a:t>：https://aka.ms/AA59j1b</a:t>
            </a:r>
          </a:p>
        </p:txBody>
      </p:sp>
    </p:spTree>
    <p:extLst>
      <p:ext uri="{BB962C8B-B14F-4D97-AF65-F5344CB8AC3E}">
        <p14:creationId xmlns:p14="http://schemas.microsoft.com/office/powerpoint/2010/main" val="5230438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842B40C-746C-AF46-8532-75B7C00931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altLang="ja-JP" dirty="0"/>
              <a:t>Azure Function App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00487-8EB7-FA44-9A93-72CDD70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768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93E9A5-2839-F94E-8DF8-1F297AF3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841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979D66-B0C4-914F-8F63-CE3691CB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41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4239A49-6D7F-9C47-9E39-27A9074E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61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C4F413B-D7F7-8848-A9E4-EB1E372F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0"/>
            <a:ext cx="121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12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2018_28.potx" id="{A489786A-0119-4DCD-94EB-C61C6BDD29EC}" vid="{31DC1CA7-07E5-4A05-A7A2-8750BB29FC2B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2018_28.potx" id="{A489786A-0119-4DCD-94EB-C61C6BDD29EC}" vid="{E2ECA3C6-1B16-49DB-8CC4-5D79BD2174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630a2e83-186a-4a0f-ab27-bee8a8096ab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90</TotalTime>
  <Words>740</Words>
  <Application>Microsoft Macintosh PowerPoint</Application>
  <PresentationFormat>ワイド画面</PresentationFormat>
  <Paragraphs>94</Paragraphs>
  <Slides>14</Slides>
  <Notes>4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7" baseType="lpstr">
      <vt:lpstr>Hiragino Kaku Gothic ProN</vt:lpstr>
      <vt:lpstr>Segoe UI</vt:lpstr>
      <vt:lpstr>Segoe UI Light</vt:lpstr>
      <vt:lpstr>Segoe UI Semibold</vt:lpstr>
      <vt:lpstr>Segoe UI Semilight</vt:lpstr>
      <vt:lpstr>UD Digi Kyokasho NK-R</vt:lpstr>
      <vt:lpstr>Arial</vt:lpstr>
      <vt:lpstr>Consolas</vt:lpstr>
      <vt:lpstr>Courier</vt:lpstr>
      <vt:lpstr>Rockwell Extra Bold</vt:lpstr>
      <vt:lpstr>Wingdings</vt:lpstr>
      <vt:lpstr>WHITE TEMPLATE</vt:lpstr>
      <vt:lpstr>SOFT BLACK TEMPLATE</vt:lpstr>
      <vt:lpstr>Azure IoT HandsOn</vt:lpstr>
      <vt:lpstr>PowerPoint プレゼンテーション</vt:lpstr>
      <vt:lpstr>Agenda</vt:lpstr>
      <vt:lpstr>PowerPoint プレゼンテーション</vt:lpstr>
      <vt:lpstr>Azure Function App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DevOps とは？</vt:lpstr>
      <vt:lpstr>Azure DevOps  (旧 Visual Studio Team Services: VSTS)</vt:lpstr>
      <vt:lpstr>Azure Repos</vt:lpstr>
      <vt:lpstr>Azure Pipelines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HandsOn</dc:title>
  <dc:subject>&lt;Event name&gt;</dc:subject>
  <dc:creator>Kei Omizo</dc:creator>
  <cp:keywords/>
  <dc:description/>
  <cp:lastModifiedBy>Kei Omizo</cp:lastModifiedBy>
  <cp:revision>7</cp:revision>
  <cp:lastPrinted>2019-06-04T02:48:13Z</cp:lastPrinted>
  <dcterms:created xsi:type="dcterms:W3CDTF">2019-06-04T02:16:31Z</dcterms:created>
  <dcterms:modified xsi:type="dcterms:W3CDTF">2019-06-04T03:46:57Z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